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3" autoAdjust="0"/>
    <p:restoredTop sz="85174"/>
  </p:normalViewPr>
  <p:slideViewPr>
    <p:cSldViewPr snapToGrid="0" snapToObjects="1">
      <p:cViewPr varScale="1">
        <p:scale>
          <a:sx n="76" d="100"/>
          <a:sy n="76" d="100"/>
        </p:scale>
        <p:origin x="83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56453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19703540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 S AKSHAY</a:t>
            </a:r>
          </a:p>
          <a:p>
            <a:r>
              <a:rPr lang="en-US" dirty="0">
                <a:solidFill>
                  <a:schemeClr val="bg2"/>
                </a:solidFill>
                <a:latin typeface="Abadi"/>
                <a:ea typeface="SF Pro" pitchFamily="2" charset="0"/>
                <a:cs typeface="SF Pro" pitchFamily="2" charset="0"/>
              </a:rPr>
              <a:t>7-09-2022</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https://github.com/akshay3301/final-spacex-capstone-project/blob/main/notebook_wrangling_-G84ICT3h.ipynb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2"/>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have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https://github.com/akshay3301/final-spacex-capstone-project/blob/main/notebook_eda_with_visualisation_ddQX-a3Uy.ipynb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https://github.com/akshay3301/final-spacex-capstone-project/blob/main/notebook_eda_with_sql_LlM5K2gHM.ipynb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https://github.com/akshay3301/my_final_project/blob/main/plot.py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https://github.com/akshay3301/final-spacex-capstone-project/blob/main/notebook_machine_learning_predictions_QBqs-HJvo.ipynb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F57-67B4-69D6-578C-52D444143B47}"/>
              </a:ext>
            </a:extLst>
          </p:cNvPr>
          <p:cNvPicPr>
            <a:picLocks noChangeAspect="1"/>
          </p:cNvPicPr>
          <p:nvPr/>
        </p:nvPicPr>
        <p:blipFill rotWithShape="1">
          <a:blip r:embed="rId2"/>
          <a:srcRect l="14271" t="20509" r="52083" b="20833"/>
          <a:stretch/>
        </p:blipFill>
        <p:spPr>
          <a:xfrm>
            <a:off x="0" y="0"/>
            <a:ext cx="12238310" cy="6858000"/>
          </a:xfrm>
          <a:prstGeom prst="rect">
            <a:avLst/>
          </a:prstGeom>
        </p:spPr>
      </p:pic>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9A88875E-9E7D-114C-3CDB-E5C92DDAAC3B}"/>
              </a:ext>
            </a:extLst>
          </p:cNvPr>
          <p:cNvPicPr>
            <a:picLocks noChangeAspect="1"/>
          </p:cNvPicPr>
          <p:nvPr/>
        </p:nvPicPr>
        <p:blipFill rotWithShape="1">
          <a:blip r:embed="rId2"/>
          <a:srcRect l="6965" t="50104" r="50623" b="12058"/>
          <a:stretch/>
        </p:blipFill>
        <p:spPr>
          <a:xfrm>
            <a:off x="575150" y="3063875"/>
            <a:ext cx="11481451" cy="3292475"/>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1DA33DD5-FE8A-8800-2137-4CB2E12994B9}"/>
              </a:ext>
            </a:extLst>
          </p:cNvPr>
          <p:cNvPicPr>
            <a:picLocks noChangeAspect="1"/>
          </p:cNvPicPr>
          <p:nvPr/>
        </p:nvPicPr>
        <p:blipFill rotWithShape="1">
          <a:blip r:embed="rId2"/>
          <a:srcRect l="5417" t="28287" r="47812" b="12407"/>
          <a:stretch/>
        </p:blipFill>
        <p:spPr>
          <a:xfrm>
            <a:off x="770010" y="1087699"/>
            <a:ext cx="9436100" cy="384589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86829EC7-4D83-B278-8B0C-EC569F0F2B7D}"/>
              </a:ext>
            </a:extLst>
          </p:cNvPr>
          <p:cNvPicPr>
            <a:picLocks noChangeAspect="1"/>
          </p:cNvPicPr>
          <p:nvPr/>
        </p:nvPicPr>
        <p:blipFill rotWithShape="1">
          <a:blip r:embed="rId2"/>
          <a:srcRect l="6066" t="61717" r="54009" b="7158"/>
          <a:stretch/>
        </p:blipFill>
        <p:spPr>
          <a:xfrm>
            <a:off x="593119" y="2840038"/>
            <a:ext cx="11370282" cy="284924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7" name="Picture 6">
            <a:extLst>
              <a:ext uri="{FF2B5EF4-FFF2-40B4-BE49-F238E27FC236}">
                <a16:creationId xmlns:a16="http://schemas.microsoft.com/office/drawing/2014/main" id="{E2AECE45-2EC5-DD75-B4B6-C974648045FF}"/>
              </a:ext>
            </a:extLst>
          </p:cNvPr>
          <p:cNvPicPr>
            <a:picLocks noChangeAspect="1"/>
          </p:cNvPicPr>
          <p:nvPr/>
        </p:nvPicPr>
        <p:blipFill rotWithShape="1">
          <a:blip r:embed="rId2"/>
          <a:srcRect l="4583" t="56157" r="52708" b="13056"/>
          <a:stretch/>
        </p:blipFill>
        <p:spPr>
          <a:xfrm>
            <a:off x="203200" y="3537769"/>
            <a:ext cx="11592426" cy="26860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CCA4F9AA-A517-ADA9-0019-E89D68D9CCED}"/>
              </a:ext>
            </a:extLst>
          </p:cNvPr>
          <p:cNvPicPr>
            <a:picLocks noChangeAspect="1"/>
          </p:cNvPicPr>
          <p:nvPr/>
        </p:nvPicPr>
        <p:blipFill rotWithShape="1">
          <a:blip r:embed="rId2"/>
          <a:srcRect l="4062" t="7998" r="51667" b="60046"/>
          <a:stretch/>
        </p:blipFill>
        <p:spPr>
          <a:xfrm>
            <a:off x="266700" y="3148208"/>
            <a:ext cx="11883939" cy="27572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0200" y="1457471"/>
            <a:ext cx="11218331" cy="103172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8AEB4067-E9DF-44B2-CA8C-7E22655EEE68}"/>
              </a:ext>
            </a:extLst>
          </p:cNvPr>
          <p:cNvPicPr>
            <a:picLocks noChangeAspect="1"/>
          </p:cNvPicPr>
          <p:nvPr/>
        </p:nvPicPr>
        <p:blipFill rotWithShape="1">
          <a:blip r:embed="rId2"/>
          <a:srcRect l="5278" t="40278" r="50000" b="14676"/>
          <a:stretch/>
        </p:blipFill>
        <p:spPr>
          <a:xfrm>
            <a:off x="330200" y="2657474"/>
            <a:ext cx="11468100" cy="371288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22300" y="1473200"/>
            <a:ext cx="10401299" cy="5080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Machine Learning Prediction</a:t>
            </a:r>
          </a:p>
          <a:p>
            <a:pPr lvl="1">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10000"/>
              </a:lnSpc>
              <a:spcBef>
                <a:spcPts val="1400"/>
              </a:spcBef>
              <a:buFontTx/>
              <a:buChar char="-"/>
            </a:pPr>
            <a:r>
              <a:rPr lang="en-US" sz="1400" dirty="0">
                <a:solidFill>
                  <a:schemeClr val="accent3">
                    <a:lumMod val="25000"/>
                  </a:schemeClr>
                </a:solidFill>
                <a:latin typeface="Abadi" panose="020B0604020104020204" pitchFamily="34" charset="0"/>
              </a:rPr>
              <a:t>Exploratory Data Analysis result</a:t>
            </a:r>
          </a:p>
          <a:p>
            <a:pPr lvl="1">
              <a:lnSpc>
                <a:spcPct val="110000"/>
              </a:lnSpc>
              <a:spcBef>
                <a:spcPts val="1400"/>
              </a:spcBef>
              <a:buFontTx/>
              <a:buChar char="-"/>
            </a:pPr>
            <a:r>
              <a:rPr lang="en-US" sz="1400" dirty="0">
                <a:solidFill>
                  <a:schemeClr val="accent3">
                    <a:lumMod val="25000"/>
                  </a:schemeClr>
                </a:solidFill>
                <a:latin typeface="Abadi" panose="020B0604020104020204" pitchFamily="34" charset="0"/>
              </a:rPr>
              <a:t>Interactive analytics in screenshots</a:t>
            </a:r>
          </a:p>
          <a:p>
            <a:pPr lvl="1">
              <a:lnSpc>
                <a:spcPct val="110000"/>
              </a:lnSpc>
              <a:spcBef>
                <a:spcPts val="1400"/>
              </a:spcBef>
              <a:buFontTx/>
              <a:buChar char="-"/>
            </a:pPr>
            <a:r>
              <a:rPr lang="en-US" sz="1400" dirty="0">
                <a:solidFill>
                  <a:schemeClr val="accent3">
                    <a:lumMod val="25000"/>
                  </a:schemeClr>
                </a:solidFill>
                <a:latin typeface="Abadi" panose="020B0604020104020204" pitchFamily="34" charset="0"/>
              </a:rPr>
              <a:t>Predictive Analytics result</a:t>
            </a:r>
          </a:p>
          <a:p>
            <a:pPr marL="457200" lvl="1"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100" y="1632863"/>
            <a:ext cx="11417300" cy="665837"/>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3699E733-81E0-BBB0-7947-61AA45BEDC25}"/>
              </a:ext>
            </a:extLst>
          </p:cNvPr>
          <p:cNvPicPr>
            <a:picLocks noChangeAspect="1"/>
          </p:cNvPicPr>
          <p:nvPr/>
        </p:nvPicPr>
        <p:blipFill rotWithShape="1">
          <a:blip r:embed="rId2"/>
          <a:srcRect l="4271" t="39306" r="48646" b="9814"/>
          <a:stretch/>
        </p:blipFill>
        <p:spPr>
          <a:xfrm>
            <a:off x="520700" y="2508250"/>
            <a:ext cx="11078606" cy="3848100"/>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7" y="2194102"/>
            <a:ext cx="3074634" cy="3025598"/>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82191DFA-C4B8-F174-EECB-0260AB90BD3C}"/>
              </a:ext>
            </a:extLst>
          </p:cNvPr>
          <p:cNvPicPr>
            <a:picLocks noChangeAspect="1"/>
          </p:cNvPicPr>
          <p:nvPr/>
        </p:nvPicPr>
        <p:blipFill rotWithShape="1">
          <a:blip r:embed="rId2"/>
          <a:srcRect l="7208" t="8195" r="55000" b="8842"/>
          <a:stretch/>
        </p:blipFill>
        <p:spPr>
          <a:xfrm>
            <a:off x="3937000" y="320162"/>
            <a:ext cx="8195307" cy="578252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3E1E4345-3C0C-9752-AB70-8A93FB897633}"/>
              </a:ext>
            </a:extLst>
          </p:cNvPr>
          <p:cNvPicPr>
            <a:picLocks noChangeAspect="1"/>
          </p:cNvPicPr>
          <p:nvPr/>
        </p:nvPicPr>
        <p:blipFill rotWithShape="1">
          <a:blip r:embed="rId2"/>
          <a:srcRect l="6302" t="46328" r="54377" b="13580"/>
          <a:stretch/>
        </p:blipFill>
        <p:spPr>
          <a:xfrm>
            <a:off x="770011" y="3063072"/>
            <a:ext cx="9936090" cy="325627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05900" y="1782981"/>
            <a:ext cx="2442631" cy="3944719"/>
          </a:xfrm>
          <a:prstGeom prst="rect">
            <a:avLst/>
          </a:prstGeom>
        </p:spPr>
        <p:txBody>
          <a:bodyPr vert="horz" lIns="91440" tIns="45720" rIns="91440" bIns="45720" rtlCol="0">
            <a:normAutofit fontScale="85000" lnSpcReduction="20000"/>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3" name="Picture 2">
            <a:extLst>
              <a:ext uri="{FF2B5EF4-FFF2-40B4-BE49-F238E27FC236}">
                <a16:creationId xmlns:a16="http://schemas.microsoft.com/office/drawing/2014/main" id="{B9FCDA5C-27D5-CEAC-FC75-9193156B1EB0}"/>
              </a:ext>
            </a:extLst>
          </p:cNvPr>
          <p:cNvPicPr>
            <a:picLocks noChangeAspect="1"/>
          </p:cNvPicPr>
          <p:nvPr/>
        </p:nvPicPr>
        <p:blipFill rotWithShape="1">
          <a:blip r:embed="rId2"/>
          <a:srcRect l="7396" t="17917" r="50833" b="18565"/>
          <a:stretch/>
        </p:blipFill>
        <p:spPr>
          <a:xfrm>
            <a:off x="101599" y="1756751"/>
            <a:ext cx="8798102" cy="4300319"/>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E0B42-6CDE-0833-44DA-711DCC7C4D0C}"/>
              </a:ext>
            </a:extLst>
          </p:cNvPr>
          <p:cNvPicPr>
            <a:picLocks noChangeAspect="1"/>
          </p:cNvPicPr>
          <p:nvPr/>
        </p:nvPicPr>
        <p:blipFill rotWithShape="1">
          <a:blip r:embed="rId2"/>
          <a:srcRect l="14271" t="19537" r="51563" b="20833"/>
          <a:stretch/>
        </p:blipFill>
        <p:spPr>
          <a:xfrm>
            <a:off x="243784" y="0"/>
            <a:ext cx="11948216" cy="6702657"/>
          </a:xfrm>
          <a:prstGeom prst="rect">
            <a:avLst/>
          </a:prstGeom>
        </p:spPr>
      </p:pic>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6B2CB-EE36-7103-6B2D-AC8AA29CB51D}"/>
              </a:ext>
            </a:extLst>
          </p:cNvPr>
          <p:cNvPicPr>
            <a:picLocks noChangeAspect="1"/>
          </p:cNvPicPr>
          <p:nvPr/>
        </p:nvPicPr>
        <p:blipFill rotWithShape="1">
          <a:blip r:embed="rId2"/>
          <a:srcRect l="13854" t="20185" r="51875" b="20834"/>
          <a:stretch/>
        </p:blipFill>
        <p:spPr>
          <a:xfrm>
            <a:off x="0" y="56744"/>
            <a:ext cx="12192000" cy="6744512"/>
          </a:xfrm>
          <a:prstGeom prst="rect">
            <a:avLst/>
          </a:prstGeom>
        </p:spPr>
      </p:pic>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371600"/>
            <a:ext cx="10086371" cy="494774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The goal of this project is to create a machine learning pipeline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 What are all the factors that determine the rocket will land successfully?</a:t>
            </a:r>
          </a:p>
          <a:p>
            <a:pPr>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successful landing. </a:t>
            </a:r>
          </a:p>
          <a:p>
            <a:pPr>
              <a:spcBef>
                <a:spcPts val="1400"/>
              </a:spcBef>
              <a:buFontTx/>
              <a:buChar char="-"/>
            </a:pPr>
            <a:r>
              <a:rPr lang="en-US" sz="1800" dirty="0">
                <a:solidFill>
                  <a:schemeClr val="accent3">
                    <a:lumMod val="25000"/>
                  </a:schemeClr>
                </a:solidFill>
                <a:latin typeface="Abadi" panose="020B0604020104020204" pitchFamily="34" charset="0"/>
              </a:rPr>
              <a:t>What should be the operating condition for a successful landing.</a:t>
            </a:r>
          </a:p>
          <a:p>
            <a:pPr>
              <a:spcBef>
                <a:spcPts val="1400"/>
              </a:spcBef>
              <a:buFontTx/>
              <a:buChar char="-"/>
            </a:pPr>
            <a:r>
              <a:rPr lang="en-US" sz="1800" dirty="0">
                <a:solidFill>
                  <a:schemeClr val="accent3">
                    <a:lumMod val="25000"/>
                  </a:schemeClr>
                </a:solidFill>
                <a:latin typeface="Abadi" panose="020B0604020104020204" pitchFamily="34" charset="0"/>
              </a:rPr>
              <a:t>What is the best fit machine learning method for this problem.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732986-0C2B-C59F-2834-700F70E01C69}"/>
              </a:ext>
            </a:extLst>
          </p:cNvPr>
          <p:cNvPicPr>
            <a:picLocks noChangeAspect="1"/>
          </p:cNvPicPr>
          <p:nvPr/>
        </p:nvPicPr>
        <p:blipFill rotWithShape="1">
          <a:blip r:embed="rId2"/>
          <a:srcRect l="14063" t="18889" r="52396" b="23426"/>
          <a:stretch/>
        </p:blipFill>
        <p:spPr>
          <a:xfrm>
            <a:off x="7849" y="0"/>
            <a:ext cx="12176302" cy="6730999"/>
          </a:xfrm>
          <a:prstGeom prst="rect">
            <a:avLst/>
          </a:prstGeom>
        </p:spPr>
      </p:pic>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From analysis we can conclude that larger the flight amount at the launch site greater is the success rate.</a:t>
            </a:r>
          </a:p>
          <a:p>
            <a:pPr>
              <a:lnSpc>
                <a:spcPct val="100000"/>
              </a:lnSpc>
              <a:spcBef>
                <a:spcPts val="1400"/>
              </a:spcBef>
            </a:pPr>
            <a:r>
              <a:rPr lang="en-US" sz="2200" dirty="0">
                <a:latin typeface="Abadi" panose="020B0604020104020204" pitchFamily="34" charset="0"/>
              </a:rPr>
              <a:t>From visualization 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b="1" dirty="0">
                <a:solidFill>
                  <a:schemeClr val="accent3">
                    <a:lumMod val="25000"/>
                  </a:schemeClr>
                </a:solidFill>
                <a:latin typeface="Abadi" panose="020B0604020104020204" pitchFamily="34" charset="0"/>
              </a:rPr>
              <a:t>Decision tree classifier</a:t>
            </a:r>
            <a:r>
              <a:rPr lang="en-US" sz="2200" dirty="0">
                <a:solidFill>
                  <a:schemeClr val="accent3">
                    <a:lumMod val="25000"/>
                  </a:schemeClr>
                </a:solidFill>
                <a:latin typeface="Abadi" panose="020B0604020104020204" pitchFamily="34" charset="0"/>
              </a:rPr>
              <a:t> is best suited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8E3540-08BC-15EB-E7CE-0FE773A189DF}"/>
              </a:ext>
            </a:extLst>
          </p:cNvPr>
          <p:cNvPicPr>
            <a:picLocks noChangeAspect="1"/>
          </p:cNvPicPr>
          <p:nvPr/>
        </p:nvPicPr>
        <p:blipFill rotWithShape="1">
          <a:blip r:embed="rId2"/>
          <a:srcRect l="14111" t="19111" r="51667" b="20395"/>
          <a:stretch/>
        </p:blipFill>
        <p:spPr>
          <a:xfrm>
            <a:off x="0" y="0"/>
            <a:ext cx="12192000" cy="6927272"/>
          </a:xfrm>
          <a:prstGeom prst="rect">
            <a:avLst/>
          </a:prstGeom>
        </p:spPr>
      </p:pic>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err="1">
                <a:solidFill>
                  <a:schemeClr val="bg2">
                    <a:lumMod val="50000"/>
                  </a:schemeClr>
                </a:solidFill>
                <a:latin typeface="Abadi"/>
              </a:rPr>
              <a:t>Onehot</a:t>
            </a:r>
            <a:r>
              <a:rPr lang="en-US" sz="7600" dirty="0">
                <a:solidFill>
                  <a:schemeClr val="bg2">
                    <a:lumMod val="50000"/>
                  </a:schemeClr>
                </a:solidFill>
                <a:latin typeface="Abadi"/>
              </a:rPr>
              <a:t> encoding methodology was used for categorical </a:t>
            </a:r>
            <a:r>
              <a:rPr lang="en-US" sz="7600" dirty="0" err="1">
                <a:solidFill>
                  <a:schemeClr val="bg2">
                    <a:lumMod val="50000"/>
                  </a:schemeClr>
                </a:solidFill>
                <a:latin typeface="Abadi"/>
              </a:rPr>
              <a:t>featers</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800" dirty="0">
                <a:solidFill>
                  <a:schemeClr val="accent3">
                    <a:lumMod val="25000"/>
                  </a:schemeClr>
                </a:solidFill>
                <a:latin typeface="Abadi" panose="020B0604020104020204" pitchFamily="34" charset="0"/>
              </a:rPr>
              <a:t>Next, we decoded the response content as a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call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For data collection we have used SpaceX API , and have cleaned the data with some wrangling and formatting.</a:t>
            </a:r>
          </a:p>
          <a:p>
            <a:pPr>
              <a:lnSpc>
                <a:spcPct val="100000"/>
              </a:lnSpc>
              <a:spcBef>
                <a:spcPts val="1400"/>
              </a:spcBef>
            </a:pPr>
            <a:r>
              <a:rPr lang="en-US" sz="2200" dirty="0">
                <a:solidFill>
                  <a:srgbClr val="1C7DDB"/>
                </a:solidFill>
                <a:latin typeface="Abadi" panose="020B0604020104020204" pitchFamily="34" charset="0"/>
              </a:rPr>
              <a:t>https://github.com/akshay3301/final-spacex-capstone-project/blob/main/notebook_data_collection_api_aXQLDEJ1d.ipynb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FBB645C2-1FE5-6A5D-66F5-1FB8C4B41E5B}"/>
              </a:ext>
            </a:extLst>
          </p:cNvPr>
          <p:cNvPicPr>
            <a:picLocks noChangeAspect="1"/>
          </p:cNvPicPr>
          <p:nvPr/>
        </p:nvPicPr>
        <p:blipFill>
          <a:blip r:embed="rId3"/>
          <a:stretch>
            <a:fillRect/>
          </a:stretch>
        </p:blipFill>
        <p:spPr>
          <a:xfrm>
            <a:off x="5901740" y="1366440"/>
            <a:ext cx="5469522" cy="509349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have used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module to scrap the data from web.</a:t>
            </a:r>
          </a:p>
          <a:p>
            <a:pPr>
              <a:lnSpc>
                <a:spcPct val="100000"/>
              </a:lnSpc>
              <a:spcBef>
                <a:spcPts val="1400"/>
              </a:spcBef>
            </a:pPr>
            <a:r>
              <a:rPr lang="en-US" sz="2200" dirty="0">
                <a:solidFill>
                  <a:schemeClr val="accent3">
                    <a:lumMod val="25000"/>
                  </a:schemeClr>
                </a:solidFill>
                <a:latin typeface="Abadi" panose="020B0604020104020204" pitchFamily="34" charset="0"/>
              </a:rPr>
              <a:t>The data has been parsed and converted 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rgbClr val="1C7DDB"/>
                </a:solidFill>
                <a:latin typeface="Abadi" panose="020B0604020104020204" pitchFamily="34" charset="0"/>
              </a:rPr>
              <a:t>https://github.com/akshay3301/final-spacex-capstone-project/blob/main/data%20collection%20using%20web%20scrapping%20(1).ipynb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a:extLst>
              <a:ext uri="{FF2B5EF4-FFF2-40B4-BE49-F238E27FC236}">
                <a16:creationId xmlns:a16="http://schemas.microsoft.com/office/drawing/2014/main" id="{97DBF1A9-3CAF-D92D-9A39-27C389297128}"/>
              </a:ext>
            </a:extLst>
          </p:cNvPr>
          <p:cNvPicPr>
            <a:picLocks noChangeAspect="1"/>
          </p:cNvPicPr>
          <p:nvPr/>
        </p:nvPicPr>
        <p:blipFill>
          <a:blip r:embed="rId3"/>
          <a:stretch>
            <a:fillRect/>
          </a:stretch>
        </p:blipFill>
        <p:spPr>
          <a:xfrm>
            <a:off x="5910261" y="1240099"/>
            <a:ext cx="5461001" cy="560553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647</TotalTime>
  <Words>1827</Words>
  <Application>Microsoft Office PowerPoint</Application>
  <PresentationFormat>Widescreen</PresentationFormat>
  <Paragraphs>219</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akshay akshaymsk</cp:lastModifiedBy>
  <cp:revision>200</cp:revision>
  <dcterms:created xsi:type="dcterms:W3CDTF">2021-04-29T18:58:34Z</dcterms:created>
  <dcterms:modified xsi:type="dcterms:W3CDTF">2022-09-09T08:59:35Z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